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3" r:id="rId4"/>
    <p:sldId id="270" r:id="rId5"/>
    <p:sldId id="257" r:id="rId6"/>
    <p:sldId id="265" r:id="rId7"/>
    <p:sldId id="264" r:id="rId8"/>
    <p:sldId id="266" r:id="rId9"/>
    <p:sldId id="267" r:id="rId10"/>
    <p:sldId id="269" r:id="rId11"/>
    <p:sldId id="268" r:id="rId12"/>
    <p:sldId id="260" r:id="rId1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54"/>
    <p:restoredTop sz="94673"/>
  </p:normalViewPr>
  <p:slideViewPr>
    <p:cSldViewPr snapToGrid="0">
      <p:cViewPr varScale="1">
        <p:scale>
          <a:sx n="107" d="100"/>
          <a:sy n="107" d="100"/>
        </p:scale>
        <p:origin x="62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740F6-6879-456D-8D00-59BC0101A7E5}" type="datetimeFigureOut">
              <a:rPr lang="zh-TW" altLang="en-US" smtClean="0"/>
              <a:t>2026/10/7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37D4A7-9EE9-4A2F-B274-0128A96D828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6307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37D4A7-9EE9-4A2F-B274-0128A96D8289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6106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3EBEC8B-EDEB-8A1C-2973-39D039E87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3047600E-485F-B86B-D4C3-C79A555F0B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F5188E9-78D6-1A2B-0FF7-AC2981D71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69943D7-7855-BCA8-5CF0-4259D3DFC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99BF39C-E930-F5AF-D3FD-E2956A769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701816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F04B01-11D8-1AF1-264F-69D488345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2431C3B-3587-300D-31A4-915660A8A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35D3C028-D7F6-BC79-6C25-5870566FE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8DDE3A6-3BD9-C1E5-6B01-2EACEA783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54F02A1-9A03-82F4-2040-99929BEB9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863675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F941CD6-432F-969D-18D2-6508ADAB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10B8535-47BB-43EF-643E-2831644FA3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A1F92A1B-6064-33AB-1EC4-2D98189BB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FDCED13-C870-8E42-013F-ECFD6D63F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84867ED9-86C6-CBC7-D21F-A6EE0074F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345343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A7AD4A0-2934-1138-35F4-6BF25C6C5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583024-EE78-ADD3-D94E-FD2428454C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D0A0849-D8F5-6827-59AB-BF3FBEA209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2EC60415-6237-3195-F3C3-2B090CD81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02509AE-F9B6-E932-467A-2E88342CD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A27A953-3E02-EC7B-F3CB-54EAA9A2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283131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08585DC-5F0B-E534-C462-A50B87DF2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6EA33ECA-57CC-9509-A69B-8D2FD1F8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578546A4-A52B-8519-C400-EAD710CA22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352BBC01-B37B-B5E8-0412-B10296E789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5B7C6014-6E87-01A2-5C27-4812FD3E2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65F028CE-6E50-E775-6454-CF19810C9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3009177B-D8C4-5907-FF74-35176E1FA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BDB6605-82B9-BA4D-9337-C5D893901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52404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0C7CA3-0355-A15F-F288-11CAF155A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67DB2D7-842D-4E0F-704C-5C7675F32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0BF73422-338E-D46F-EBF9-20919548A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5B0D4FA9-DECA-93C5-2FB7-12BF184AC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404682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5CDA87FD-D959-4263-3C0C-C4533BAE7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4DC59D2D-FBF5-3336-6ED4-16994CDD5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292CF79-198D-5D03-DF7D-90FB85675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702466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13A0E8B-AF48-6225-4F2C-7489DE06B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A38070A-5062-4E2A-1420-0EDCD40AA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D7A8ED9C-D7BE-91F5-27E1-B6782CCCF0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96B8D19A-F4DE-F320-E1BE-81DF799B0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F5E8E352-A29A-B44C-A4F6-14CBA95047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839A0831-5D35-9F86-6CEC-884EE4FCC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44844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2936ADE-76C7-4F5E-5796-568E49114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FBE11DAC-4130-4CE7-242E-7A2754923E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83EF61E-4F1C-3DD6-8336-FA0BC3A3CF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4DEF5182-AB62-326C-A577-AA702FC83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98611932-D24B-4406-1635-74EDA5A03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F644D1B0-21C8-E953-D680-7433E2B33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859179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A107E6F-66CC-308B-6248-A8AF8B76D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4AA87070-4C73-4C87-4F1E-ABE1955B6F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821463E-C611-62E5-C6FD-94B1DFEA9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3CC9504-840D-F8F6-D135-E88FE888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F596492-4226-EC1B-57DF-36A1A15C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024961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532E76C8-53C3-8B90-F843-E5696CC69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12E5BAB5-28BF-984C-FD27-45DABD1E3B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0972C4C-9739-5700-8DE3-E23122475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43782AF-E49C-789A-B13E-F88CA117D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A105B44-906F-1CF0-762D-1D08C5A0F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1965688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27D30CDE-1242-6A50-4751-89B079A47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CE530AD5-6876-BE14-6263-ED6B68D8D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04EE3371-8DA2-A5F5-1C76-E80D672AF1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861AF2-A9FA-0045-A2BF-1CCE791CE0C9}" type="datetimeFigureOut">
              <a:rPr kumimoji="1" lang="zh-TW" altLang="en-US" smtClean="0"/>
              <a:t>2026/10/7</a:t>
            </a:fld>
            <a:endParaRPr kumimoji="1"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ECF9FD5E-FE4C-BC5A-08C3-AE4ADDD276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2FE15E29-B85D-4544-4037-04E079343E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21AAF3-950E-0644-BDF7-7E1539AF4BE8}" type="slidenum">
              <a:rPr kumimoji="1" lang="zh-TW" altLang="en-US" smtClean="0"/>
              <a:t>‹#›</a:t>
            </a:fld>
            <a:endParaRPr kumimoji="1" lang="zh-TW" altLang="en-US"/>
          </a:p>
        </p:txBody>
      </p:sp>
    </p:spTree>
    <p:extLst>
      <p:ext uri="{BB962C8B-B14F-4D97-AF65-F5344CB8AC3E}">
        <p14:creationId xmlns:p14="http://schemas.microsoft.com/office/powerpoint/2010/main" val="2344395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8A4ACCE-2B24-1A6E-A02F-6C3877EFBB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622" r="-1" b="-1"/>
          <a:stretch>
            <a:fillRect/>
          </a:stretch>
        </p:blipFill>
        <p:spPr>
          <a:xfrm>
            <a:off x="-93669" y="107705"/>
            <a:ext cx="3568390" cy="2208603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667D37DC-E1C3-CF1E-DEB0-9C23DD1D3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699" y="2225782"/>
            <a:ext cx="9144000" cy="1806057"/>
          </a:xfrm>
        </p:spPr>
        <p:txBody>
          <a:bodyPr/>
          <a:lstStyle/>
          <a:p>
            <a:r>
              <a:rPr lang="zh-TW" alt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國立臺灣海洋大學</a:t>
            </a:r>
            <a:br>
              <a:rPr lang="en-US" altLang="zh-TW" b="1" dirty="0">
                <a:solidFill>
                  <a:schemeClr val="tx2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solidFill>
                  <a:schemeClr val="tx2">
                    <a:lumMod val="75000"/>
                    <a:lumOff val="2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治校理念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BBE818C2-B600-C189-C2F1-F851368ECA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68605" y="4345430"/>
            <a:ext cx="9144000" cy="1943857"/>
          </a:xfrm>
        </p:spPr>
        <p:txBody>
          <a:bodyPr>
            <a:normAutofit fontScale="92500" lnSpcReduction="10000"/>
          </a:bodyPr>
          <a:lstStyle/>
          <a:p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陳宗嶽</a:t>
            </a:r>
            <a:endParaRPr lang="en-US" altLang="zh-TW" sz="4800" b="1" dirty="0">
              <a:solidFill>
                <a:schemeClr val="accent3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b="1" dirty="0">
                <a:solidFill>
                  <a:schemeClr val="accent3">
                    <a:lumMod val="75000"/>
                  </a:schemeClr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講座教授</a:t>
            </a:r>
            <a:endParaRPr lang="en-US" altLang="zh-TW" sz="4800" b="1" dirty="0">
              <a:solidFill>
                <a:schemeClr val="accent3">
                  <a:lumMod val="75000"/>
                </a:schemeClr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TW" sz="39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2026.10.14</a:t>
            </a:r>
            <a:endParaRPr lang="zh-TW" altLang="en-US" sz="39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581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3D7D37B-B37F-79CB-48FA-D94BA8E7D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2957" y="1382117"/>
            <a:ext cx="9260345" cy="3618090"/>
          </a:xfrm>
        </p:spPr>
        <p:txBody>
          <a:bodyPr>
            <a:normAutofit/>
          </a:bodyPr>
          <a:lstStyle/>
          <a:p>
            <a:pPr algn="ctr"/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自我介紹</a:t>
            </a:r>
            <a:b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b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傾聽、接地、跨域、堅持</a:t>
            </a:r>
            <a:br>
              <a:rPr lang="en-US" altLang="zh-TW" sz="6000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6000" dirty="0">
                <a:latin typeface="標楷體" panose="03000509000000000000" pitchFamily="65" charset="-120"/>
                <a:ea typeface="標楷體" panose="03000509000000000000" pitchFamily="65" charset="-120"/>
              </a:rPr>
              <a:t> 誠   樸    博    毅</a:t>
            </a:r>
          </a:p>
        </p:txBody>
      </p:sp>
    </p:spTree>
    <p:extLst>
      <p:ext uri="{BB962C8B-B14F-4D97-AF65-F5344CB8AC3E}">
        <p14:creationId xmlns:p14="http://schemas.microsoft.com/office/powerpoint/2010/main" val="1746309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49B4257-26AB-BF93-7202-B4FC27435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743" y="633124"/>
            <a:ext cx="10782184" cy="5602637"/>
          </a:xfrm>
        </p:spPr>
        <p:txBody>
          <a:bodyPr>
            <a:normAutofit fontScale="90000"/>
          </a:bodyPr>
          <a:lstStyle/>
          <a:p>
            <a:r>
              <a:rPr lang="zh-TW" altLang="zh-TW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治校理念與願景：</a:t>
            </a:r>
            <a:r>
              <a:rPr lang="zh-TW" altLang="en-US" sz="4800" b="1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智創海洋、領航世界</a:t>
            </a:r>
            <a:br>
              <a:rPr lang="en-US" altLang="zh-TW" b="1" dirty="0"/>
            </a:br>
            <a:br>
              <a:rPr lang="en-US" altLang="zh-TW" b="1" dirty="0"/>
            </a:br>
            <a:br>
              <a:rPr lang="en-US" altLang="zh-TW" b="1" dirty="0"/>
            </a:b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邁向</a:t>
            </a:r>
            <a: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80</a:t>
            </a:r>
            <a:b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zh-TW" altLang="en-US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發展成為跨領域實務型特色海洋研究重點大學</a:t>
            </a:r>
            <a:b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br>
              <a:rPr lang="en-US" altLang="zh-TW" b="1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</a:br>
            <a:r>
              <a:rPr lang="en-US" altLang="zh-TW" b="1" dirty="0">
                <a:solidFill>
                  <a:srgbClr val="FF0000"/>
                </a:solidFill>
              </a:rPr>
              <a:t>N</a:t>
            </a:r>
            <a:r>
              <a:rPr lang="en-US" altLang="zh-TW" b="1" dirty="0"/>
              <a:t>ovelty</a:t>
            </a:r>
            <a:br>
              <a:rPr lang="en-US" altLang="zh-TW" b="1" dirty="0"/>
            </a:br>
            <a:r>
              <a:rPr lang="en-US" altLang="zh-TW" b="1" dirty="0">
                <a:solidFill>
                  <a:srgbClr val="FF0000"/>
                </a:solidFill>
              </a:rPr>
              <a:t>T</a:t>
            </a:r>
            <a:r>
              <a:rPr lang="en-US" altLang="zh-TW" b="1" dirty="0"/>
              <a:t>ranslation</a:t>
            </a:r>
            <a:br>
              <a:rPr lang="en-US" altLang="zh-TW" b="1" dirty="0"/>
            </a:br>
            <a:r>
              <a:rPr lang="en-US" altLang="zh-TW" b="1" dirty="0">
                <a:solidFill>
                  <a:srgbClr val="FF0000"/>
                </a:solidFill>
              </a:rPr>
              <a:t>O</a:t>
            </a:r>
            <a:r>
              <a:rPr lang="en-US" altLang="zh-TW" b="1" dirty="0"/>
              <a:t>cean</a:t>
            </a:r>
            <a:br>
              <a:rPr lang="en-US" altLang="zh-TW" b="1" dirty="0"/>
            </a:br>
            <a:r>
              <a:rPr lang="en-US" altLang="zh-TW" b="1" dirty="0">
                <a:solidFill>
                  <a:srgbClr val="FF0000"/>
                </a:solidFill>
              </a:rPr>
              <a:t>U</a:t>
            </a:r>
            <a:r>
              <a:rPr lang="en-US" altLang="zh-TW" b="1" dirty="0"/>
              <a:t>niverse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5873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D3C30439-6E48-4BF7-C98E-E76BF044687F}"/>
              </a:ext>
            </a:extLst>
          </p:cNvPr>
          <p:cNvSpPr txBox="1"/>
          <p:nvPr/>
        </p:nvSpPr>
        <p:spPr>
          <a:xfrm>
            <a:off x="499575" y="392494"/>
            <a:ext cx="11356402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「海大校區」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「馬祖校區」及「桃園觀音校區」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7</a:t>
            </a:r>
            <a:r>
              <a:rPr lang="zh-TW" altLang="en-US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個學院</a:t>
            </a:r>
            <a:r>
              <a:rPr lang="en-US" altLang="zh-TW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+</a:t>
            </a:r>
            <a:r>
              <a:rPr lang="zh-TW" altLang="en-US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國際學院</a:t>
            </a:r>
            <a:endParaRPr lang="en-US" altLang="zh-TW" sz="4800" dirty="0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en-US" altLang="zh-TW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22</a:t>
            </a:r>
            <a:r>
              <a:rPr lang="zh-TW" altLang="en-US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個學系、</a:t>
            </a:r>
            <a:r>
              <a:rPr lang="en-US" altLang="zh-TW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18</a:t>
            </a:r>
            <a:r>
              <a:rPr lang="zh-TW" altLang="en-US" sz="4800" dirty="0">
                <a:solidFill>
                  <a:srgbClr val="C00000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個獨立研究所</a:t>
            </a:r>
            <a:endParaRPr lang="en-US" altLang="zh-TW" sz="4800" dirty="0">
              <a:solidFill>
                <a:srgbClr val="C00000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學生總人數</a:t>
            </a:r>
            <a:r>
              <a:rPr lang="en-US" altLang="zh-TW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9</a:t>
            </a:r>
            <a:r>
              <a:rPr lang="zh-TW" altLang="en-US" sz="4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千多人</a:t>
            </a:r>
            <a:endParaRPr lang="en-US" altLang="zh-TW" sz="4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292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82C84209-C58A-BFDA-583A-4F541711901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5746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35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7EB6E525-13B4-A7AF-2DDA-A09CD6E420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192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597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D5B8B58E-C751-BC5B-8D92-B79DEB608F56}"/>
              </a:ext>
            </a:extLst>
          </p:cNvPr>
          <p:cNvSpPr txBox="1"/>
          <p:nvPr/>
        </p:nvSpPr>
        <p:spPr>
          <a:xfrm>
            <a:off x="136786" y="341669"/>
            <a:ext cx="1191842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五大躍昇</a:t>
            </a:r>
            <a:endParaRPr lang="en-US" altLang="zh-TW" sz="4800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教育躍昇</a:t>
            </a:r>
            <a:endParaRPr lang="en-US" altLang="zh-TW" sz="48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接軌國際、跨域機會、幸福校園、實務有感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4E736035-98C8-C045-26A5-664F7BEE2551}"/>
              </a:ext>
            </a:extLst>
          </p:cNvPr>
          <p:cNvSpPr txBox="1"/>
          <p:nvPr/>
        </p:nvSpPr>
        <p:spPr>
          <a:xfrm>
            <a:off x="304055" y="2972462"/>
            <a:ext cx="115838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具體規劃措施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）接軌國際，重建學習路徑、整合教學治理、強化國際鏈結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）跨域機會，輔助生涯學習規劃及跨域探索，建立跨域課程學習網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）幸福校園，加強心輔及緊急求救資源，招攬專兼任資深心輔師</a:t>
            </a: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）實務有感，增加實作、實習課程及跨域學分學程</a:t>
            </a:r>
          </a:p>
        </p:txBody>
      </p:sp>
    </p:spTree>
    <p:extLst>
      <p:ext uri="{BB962C8B-B14F-4D97-AF65-F5344CB8AC3E}">
        <p14:creationId xmlns:p14="http://schemas.microsoft.com/office/powerpoint/2010/main" val="29671184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3B2A97C-4CE4-67CB-6E87-FCA53EDD6D8F}"/>
              </a:ext>
            </a:extLst>
          </p:cNvPr>
          <p:cNvSpPr txBox="1"/>
          <p:nvPr/>
        </p:nvSpPr>
        <p:spPr>
          <a:xfrm>
            <a:off x="136788" y="466564"/>
            <a:ext cx="119184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研究躍昇</a:t>
            </a:r>
            <a:endParaRPr lang="en-US" altLang="zh-TW" sz="48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助弱扶強、敢於追夢、成果轉譯、社會有感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C0237006-CB5F-0D49-6C4F-0F844C94D862}"/>
              </a:ext>
            </a:extLst>
          </p:cNvPr>
          <p:cNvSpPr txBox="1"/>
          <p:nvPr/>
        </p:nvSpPr>
        <p:spPr>
          <a:xfrm>
            <a:off x="304055" y="2972462"/>
            <a:ext cx="115838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具體規劃措施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）助弱扶強，延攬與扶助優秀年輕人才、強化尖端研究團隊制度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）敢於追夢，輔助生涯學習規劃及跨域探索，建立跨域課程學習網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）成果轉譯，跨域價值共創、加值轉譯成果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）社會有感，產業出題共同解題、扣合社會需求</a:t>
            </a:r>
          </a:p>
        </p:txBody>
      </p:sp>
    </p:spTree>
    <p:extLst>
      <p:ext uri="{BB962C8B-B14F-4D97-AF65-F5344CB8AC3E}">
        <p14:creationId xmlns:p14="http://schemas.microsoft.com/office/powerpoint/2010/main" val="42757275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9A157-93F3-EE10-DDED-3C992C235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B43295CB-B69E-96B1-7B83-FD5C684E2804}"/>
              </a:ext>
            </a:extLst>
          </p:cNvPr>
          <p:cNvSpPr txBox="1"/>
          <p:nvPr/>
        </p:nvSpPr>
        <p:spPr>
          <a:xfrm>
            <a:off x="136788" y="466564"/>
            <a:ext cx="119184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國際躍昇</a:t>
            </a:r>
            <a:endParaRPr lang="en-US" altLang="zh-TW" sz="48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國際移動、國際學院、雙聯學位、區域鏈結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054DD3B9-C594-D9E6-C5D6-4D8C01938C2D}"/>
              </a:ext>
            </a:extLst>
          </p:cNvPr>
          <p:cNvSpPr txBox="1"/>
          <p:nvPr/>
        </p:nvSpPr>
        <p:spPr>
          <a:xfrm>
            <a:off x="304055" y="2972462"/>
            <a:ext cx="11583887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具體規劃措施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）國際移動，鼓勵學生國際移動、教師接軌國際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國際學院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，整合發展國際學院、馬祖校區營造夏日學校及國際專班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）雙聯學位，積極鼓勵七大學院建立雙聯學位學程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4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）區域鏈結，建構連結歐美日與南向國家的國際學術橋樑</a:t>
            </a:r>
          </a:p>
        </p:txBody>
      </p:sp>
    </p:spTree>
    <p:extLst>
      <p:ext uri="{BB962C8B-B14F-4D97-AF65-F5344CB8AC3E}">
        <p14:creationId xmlns:p14="http://schemas.microsoft.com/office/powerpoint/2010/main" val="3086864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73483F-0AC8-F878-FC69-0AFA5F664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75858507-43C9-28A3-EE09-D57E24AEE814}"/>
              </a:ext>
            </a:extLst>
          </p:cNvPr>
          <p:cNvSpPr txBox="1"/>
          <p:nvPr/>
        </p:nvSpPr>
        <p:spPr>
          <a:xfrm>
            <a:off x="136788" y="466564"/>
            <a:ext cx="119184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00B05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校園躍昇</a:t>
            </a:r>
            <a:endParaRPr lang="en-US" altLang="zh-TW" sz="4800" dirty="0">
              <a:solidFill>
                <a:srgbClr val="00B05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友善環境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1AF06CE2-0693-E705-F02E-FD39407E9E02}"/>
              </a:ext>
            </a:extLst>
          </p:cNvPr>
          <p:cNvSpPr txBox="1"/>
          <p:nvPr/>
        </p:nvSpPr>
        <p:spPr>
          <a:xfrm>
            <a:off x="304055" y="2972462"/>
            <a:ext cx="115838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具體規劃措施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）完善風雨走廊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）改善停車空間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）友善生活品質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420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DB2FB5-D2A5-B148-218F-10FF90458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字方塊 2">
            <a:extLst>
              <a:ext uri="{FF2B5EF4-FFF2-40B4-BE49-F238E27FC236}">
                <a16:creationId xmlns:a16="http://schemas.microsoft.com/office/drawing/2014/main" id="{2AA3794B-7ABA-8E83-9CC9-B942A4483714}"/>
              </a:ext>
            </a:extLst>
          </p:cNvPr>
          <p:cNvSpPr txBox="1"/>
          <p:nvPr/>
        </p:nvSpPr>
        <p:spPr>
          <a:xfrm>
            <a:off x="136788" y="466564"/>
            <a:ext cx="119184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800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行政躍昇</a:t>
            </a:r>
            <a:endParaRPr lang="en-US" altLang="zh-TW" sz="4800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dirty="0">
                <a:latin typeface="標楷體" panose="03000509000000000000" pitchFamily="65" charset="-120"/>
                <a:ea typeface="標楷體" panose="03000509000000000000" pitchFamily="65" charset="-120"/>
              </a:rPr>
              <a:t>翻轉行政、鼓勵新創、專責募款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7BCFAA25-A739-61E4-A209-3DF7214807AB}"/>
              </a:ext>
            </a:extLst>
          </p:cNvPr>
          <p:cNvSpPr txBox="1"/>
          <p:nvPr/>
        </p:nvSpPr>
        <p:spPr>
          <a:xfrm>
            <a:off x="304055" y="2972462"/>
            <a:ext cx="1158388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具體規劃措施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1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）翻轉行政，簡化行政層級、院系為核心單位、權力下放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2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</a:t>
            </a:r>
            <a:r>
              <a:rPr lang="zh-TW" altLang="en-US" sz="2800" dirty="0">
                <a:latin typeface="標楷體" panose="03000509000000000000" pitchFamily="65" charset="-120"/>
                <a:ea typeface="標楷體" panose="03000509000000000000" pitchFamily="65" charset="-120"/>
              </a:rPr>
              <a:t>鼓勵新創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，產學總中心跨領域支援團隊，提升產業及新創事業服務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（</a:t>
            </a:r>
            <a:r>
              <a:rPr lang="en-US" altLang="zh-TW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3</a:t>
            </a:r>
            <a:r>
              <a:rPr lang="zh-TW" altLang="en-US" sz="2800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）專責募款，校友聯絡中心專責協助募款</a:t>
            </a:r>
            <a:endParaRPr lang="en-US" altLang="zh-TW" sz="2800" dirty="0"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954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EA191-4D8A-AFF9-7812-EBAA909F1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812974388.872772">
            <a:hlinkClick r:id="" action="ppaction://media"/>
            <a:extLst>
              <a:ext uri="{FF2B5EF4-FFF2-40B4-BE49-F238E27FC236}">
                <a16:creationId xmlns:a16="http://schemas.microsoft.com/office/drawing/2014/main" id="{3AC83CA4-16FB-EC1A-5574-9522AEAFE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" y="133617"/>
            <a:ext cx="12192000" cy="6626087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72A5CFF-7EBF-228E-7581-17392CA48B3A}"/>
              </a:ext>
            </a:extLst>
          </p:cNvPr>
          <p:cNvSpPr/>
          <p:nvPr/>
        </p:nvSpPr>
        <p:spPr>
          <a:xfrm>
            <a:off x="0" y="-154641"/>
            <a:ext cx="12371294" cy="7012641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TW" altLang="en-US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1B9D345-0F7D-1DA3-9224-8FB1231721A9}"/>
              </a:ext>
            </a:extLst>
          </p:cNvPr>
          <p:cNvSpPr txBox="1"/>
          <p:nvPr/>
        </p:nvSpPr>
        <p:spPr>
          <a:xfrm>
            <a:off x="5010505" y="4988268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4000" b="1" dirty="0">
                <a:solidFill>
                  <a:srgbClr val="FFFF00"/>
                </a:solidFill>
                <a:latin typeface="DFKai-SB" panose="03000509000000000000" pitchFamily="49" charset="-120"/>
                <a:ea typeface="DFKai-SB" panose="03000509000000000000" pitchFamily="49" charset="-120"/>
                <a:cs typeface="DFKai-SB" panose="03000509000000000000" pitchFamily="49" charset="-120"/>
              </a:rPr>
              <a:t>謝謝聆聽</a:t>
            </a:r>
          </a:p>
        </p:txBody>
      </p:sp>
    </p:spTree>
    <p:extLst>
      <p:ext uri="{BB962C8B-B14F-4D97-AF65-F5344CB8AC3E}">
        <p14:creationId xmlns:p14="http://schemas.microsoft.com/office/powerpoint/2010/main" val="3936222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4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" grpId="0" animBg="1"/>
      <p:bldP spid="4" grpId="0"/>
    </p:bld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493</Words>
  <Application>Microsoft Office PowerPoint</Application>
  <PresentationFormat>寬螢幕</PresentationFormat>
  <Paragraphs>49</Paragraphs>
  <Slides>12</Slides>
  <Notes>1</Notes>
  <HiddenSlides>0</HiddenSlides>
  <MMClips>1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9" baseType="lpstr">
      <vt:lpstr>標楷體</vt:lpstr>
      <vt:lpstr>標楷體</vt:lpstr>
      <vt:lpstr>Aptos</vt:lpstr>
      <vt:lpstr>Aptos Display</vt:lpstr>
      <vt:lpstr>Arial</vt:lpstr>
      <vt:lpstr>Times New Roman</vt:lpstr>
      <vt:lpstr>Office 佈景主題</vt:lpstr>
      <vt:lpstr>國立臺灣海洋大學 治校理念</vt:lpstr>
      <vt:lpstr>自我介紹  傾聽、接地、跨域、堅持  誠   樸    博    毅</vt:lpstr>
      <vt:lpstr>治校理念與願景：智創海洋、領航世界   邁向80 發展成為跨領域實務型特色海洋研究重點大學  Novelty Translation Ocean Universe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郭正元</dc:creator>
  <cp:lastModifiedBy>宗嶽 陳</cp:lastModifiedBy>
  <cp:revision>26</cp:revision>
  <dcterms:created xsi:type="dcterms:W3CDTF">2026-10-06T11:19:57Z</dcterms:created>
  <dcterms:modified xsi:type="dcterms:W3CDTF">2026-10-07T08:28:32Z</dcterms:modified>
</cp:coreProperties>
</file>